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68" r:id="rId3"/>
    <p:sldId id="269" r:id="rId4"/>
    <p:sldId id="261" r:id="rId5"/>
    <p:sldId id="273" r:id="rId6"/>
    <p:sldId id="272" r:id="rId7"/>
    <p:sldId id="263" r:id="rId8"/>
    <p:sldId id="262" r:id="rId9"/>
    <p:sldId id="266" r:id="rId10"/>
    <p:sldId id="264" r:id="rId11"/>
    <p:sldId id="267" r:id="rId12"/>
    <p:sldId id="274" r:id="rId13"/>
    <p:sldId id="275" r:id="rId14"/>
    <p:sldId id="276" r:id="rId15"/>
    <p:sldId id="277" r:id="rId16"/>
    <p:sldId id="278" r:id="rId17"/>
    <p:sldId id="279" r:id="rId18"/>
    <p:sldId id="265" r:id="rId19"/>
  </p:sldIdLst>
  <p:sldSz cx="9144000" cy="6858000" type="screen4x3"/>
  <p:notesSz cx="6881813" cy="96615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7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4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4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3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7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8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0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7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7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8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60840" cy="583264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Times New Roman"/>
              </a:rPr>
              <a:t>Муниципальное дошкольное образовательное автономное </a:t>
            </a:r>
            <a:b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Times New Roman"/>
              </a:rPr>
            </a:br>
            <a:r>
              <a:rPr lang="ru-RU" sz="1800" b="1" dirty="0">
                <a:solidFill>
                  <a:schemeClr val="accent5">
                    <a:lumMod val="25000"/>
                  </a:schemeClr>
                </a:solidFill>
                <a:latin typeface="Times New Roman"/>
              </a:rPr>
              <a:t>учреждение «Детский сад №1 Солнышко»</a:t>
            </a:r>
            <a:br>
              <a:rPr lang="ru-RU" b="1" dirty="0">
                <a:solidFill>
                  <a:schemeClr val="accent5">
                    <a:lumMod val="25000"/>
                  </a:schemeClr>
                </a:solidFill>
                <a:latin typeface="Times New Roman"/>
              </a:rPr>
            </a:br>
            <a:br>
              <a:rPr lang="ru-RU" b="1" dirty="0">
                <a:solidFill>
                  <a:schemeClr val="accent5">
                    <a:lumMod val="25000"/>
                  </a:schemeClr>
                </a:solidFill>
                <a:latin typeface="Times New Roman"/>
              </a:rPr>
            </a:b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Times New Roman"/>
              </a:rPr>
              <a:t>Мастер – класс </a:t>
            </a:r>
            <a:br>
              <a:rPr lang="ru-RU" b="1" dirty="0">
                <a:solidFill>
                  <a:schemeClr val="accent5">
                    <a:lumMod val="25000"/>
                  </a:schemeClr>
                </a:solidFill>
                <a:latin typeface="Times New Roman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/>
              </a:rPr>
              <a:t>«Развивающие игры В.В </a:t>
            </a:r>
            <a:r>
              <a:rPr lang="ru-RU" sz="2000" b="1" dirty="0" err="1">
                <a:solidFill>
                  <a:srgbClr val="00B050"/>
                </a:solidFill>
                <a:latin typeface="Times New Roman"/>
              </a:rPr>
              <a:t>Воскобовича</a:t>
            </a:r>
            <a:r>
              <a:rPr lang="ru-RU" sz="2000" b="1" dirty="0">
                <a:solidFill>
                  <a:srgbClr val="00B050"/>
                </a:solidFill>
                <a:latin typeface="Times New Roman"/>
              </a:rPr>
              <a:t>»</a:t>
            </a:r>
            <a:br>
              <a:rPr lang="ru-RU" sz="2000" b="1" dirty="0">
                <a:solidFill>
                  <a:srgbClr val="00B050"/>
                </a:solidFill>
                <a:latin typeface="Times New Roman"/>
              </a:rPr>
            </a:br>
            <a:br>
              <a:rPr lang="ru-RU" sz="2000" b="1" dirty="0">
                <a:solidFill>
                  <a:srgbClr val="00B050"/>
                </a:solidFill>
                <a:latin typeface="Times New Roman"/>
              </a:rPr>
            </a:br>
            <a:br>
              <a:rPr lang="ru-RU" sz="2000" b="1" dirty="0">
                <a:solidFill>
                  <a:srgbClr val="00B050"/>
                </a:solidFill>
                <a:latin typeface="Times New Roman"/>
              </a:rPr>
            </a:br>
            <a:br>
              <a:rPr lang="ru-RU" sz="2000" b="1" dirty="0">
                <a:solidFill>
                  <a:srgbClr val="00B050"/>
                </a:solidFill>
                <a:latin typeface="Times New Roman"/>
              </a:rPr>
            </a:br>
            <a:br>
              <a:rPr lang="ru-RU" sz="2000" b="1" dirty="0">
                <a:solidFill>
                  <a:srgbClr val="00B050"/>
                </a:solidFill>
                <a:latin typeface="Times New Roman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/>
              </a:rPr>
              <a:t>                                                        Выполнила: педагог – психолог</a:t>
            </a:r>
            <a:br>
              <a:rPr lang="ru-RU" sz="2000" b="1" dirty="0">
                <a:solidFill>
                  <a:srgbClr val="00B050"/>
                </a:solidFill>
                <a:latin typeface="Times New Roman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/>
              </a:rPr>
              <a:t>                                                         Коновалова Оксана Викторовна</a:t>
            </a:r>
            <a:br>
              <a:rPr lang="ru-RU" b="1" dirty="0">
                <a:solidFill>
                  <a:schemeClr val="accent5">
                    <a:lumMod val="25000"/>
                  </a:schemeClr>
                </a:solidFill>
                <a:latin typeface="Times New Roman"/>
              </a:rPr>
            </a:br>
            <a:br>
              <a:rPr lang="ru-RU" b="1" dirty="0">
                <a:solidFill>
                  <a:schemeClr val="accent5">
                    <a:lumMod val="25000"/>
                  </a:schemeClr>
                </a:solidFill>
                <a:latin typeface="Times New Roman"/>
              </a:rPr>
            </a:b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latin typeface="Times New Roman"/>
              </a:rPr>
              <a:t>                            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7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CE57AC-A122-4670-8972-E265A63BAB23}"/>
              </a:ext>
            </a:extLst>
          </p:cNvPr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1094" y="1988840"/>
            <a:ext cx="3888432" cy="3456384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41FDF8-003C-41AA-A2BF-BD59F0642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888432" cy="432048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3ACFA01-3A5B-484A-8C26-F00246AB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61417"/>
            <a:ext cx="7643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Работа</a:t>
            </a:r>
            <a:r>
              <a:rPr lang="ru-RU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со схемами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74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388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7C82930-BF14-4039-9EF8-71C5E170E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76672"/>
            <a:ext cx="7665963" cy="5688632"/>
          </a:xfrm>
        </p:spPr>
        <p:txBody>
          <a:bodyPr/>
          <a:lstStyle/>
          <a:p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3600" dirty="0">
                <a:solidFill>
                  <a:srgbClr val="00B050"/>
                </a:solidFill>
              </a:rPr>
              <a:t>Квадрат позволяет  </a:t>
            </a:r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п</a:t>
            </a:r>
            <a:r>
              <a:rPr lang="ru-RU" sz="3600" dirty="0"/>
              <a:t>оиграть, </a:t>
            </a:r>
            <a:r>
              <a:rPr lang="ru-RU" sz="3600" dirty="0">
                <a:solidFill>
                  <a:srgbClr val="FF0000"/>
                </a:solidFill>
              </a:rPr>
              <a:t>р</a:t>
            </a:r>
            <a:r>
              <a:rPr lang="ru-RU" sz="3600" dirty="0"/>
              <a:t>азвить </a:t>
            </a:r>
            <a:r>
              <a:rPr lang="ru-RU" sz="3600" dirty="0">
                <a:solidFill>
                  <a:srgbClr val="FF0000"/>
                </a:solidFill>
              </a:rPr>
              <a:t>в</a:t>
            </a:r>
            <a:r>
              <a:rPr lang="ru-RU" sz="3600" dirty="0"/>
              <a:t>нимание, </a:t>
            </a:r>
            <a:r>
              <a:rPr lang="ru-RU" sz="3600" dirty="0">
                <a:solidFill>
                  <a:srgbClr val="FF0000"/>
                </a:solidFill>
              </a:rPr>
              <a:t>п</a:t>
            </a:r>
            <a:r>
              <a:rPr lang="ru-RU" sz="3600" dirty="0"/>
              <a:t>амять, </a:t>
            </a:r>
            <a:r>
              <a:rPr lang="ru-RU" sz="3600" dirty="0">
                <a:solidFill>
                  <a:srgbClr val="FF0000"/>
                </a:solidFill>
              </a:rPr>
              <a:t>п</a:t>
            </a:r>
            <a:r>
              <a:rPr lang="ru-RU" sz="3600" dirty="0"/>
              <a:t>ространственное </a:t>
            </a:r>
            <a:r>
              <a:rPr lang="ru-RU" sz="3600" dirty="0">
                <a:solidFill>
                  <a:srgbClr val="FF0000"/>
                </a:solidFill>
              </a:rPr>
              <a:t>в</a:t>
            </a:r>
            <a:r>
              <a:rPr lang="ru-RU" sz="3600" dirty="0"/>
              <a:t>оображение и </a:t>
            </a:r>
            <a:r>
              <a:rPr lang="ru-RU" sz="3600" dirty="0">
                <a:solidFill>
                  <a:srgbClr val="FF0000"/>
                </a:solidFill>
              </a:rPr>
              <a:t>т</a:t>
            </a:r>
            <a:r>
              <a:rPr lang="ru-RU" sz="3600" dirty="0"/>
              <a:t>онкую </a:t>
            </a:r>
            <a:r>
              <a:rPr lang="ru-RU" sz="3600" dirty="0">
                <a:solidFill>
                  <a:srgbClr val="FF0000"/>
                </a:solidFill>
              </a:rPr>
              <a:t>м</a:t>
            </a:r>
            <a:r>
              <a:rPr lang="ru-RU" sz="3600" dirty="0"/>
              <a:t>оторику, а также знакомит с основами геометрии, пространственной координацией, объемом, является счетным материалом, основой для моделирования, творчества, которое не имеет ограничений по возрасту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51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DED23-10F7-40B0-847A-4445A9CF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595436"/>
            <a:ext cx="7848872" cy="673324"/>
          </a:xfrm>
        </p:spPr>
        <p:txBody>
          <a:bodyPr/>
          <a:lstStyle/>
          <a:p>
            <a:br>
              <a:rPr lang="ru-RU" sz="3600" dirty="0">
                <a:solidFill>
                  <a:srgbClr val="92D050"/>
                </a:solidFill>
              </a:rPr>
            </a:br>
            <a:r>
              <a:rPr lang="ru-RU" sz="3600" dirty="0">
                <a:solidFill>
                  <a:srgbClr val="92D050"/>
                </a:solidFill>
              </a:rPr>
              <a:t>Прозрачный квадрат </a:t>
            </a:r>
            <a:r>
              <a:rPr lang="ru-RU" sz="3600" dirty="0" err="1">
                <a:solidFill>
                  <a:srgbClr val="92D050"/>
                </a:solidFill>
              </a:rPr>
              <a:t>Воскобовича</a:t>
            </a:r>
            <a:br>
              <a:rPr lang="ru-RU" dirty="0"/>
            </a:br>
            <a:endParaRPr lang="ru-RU" dirty="0"/>
          </a:p>
        </p:txBody>
      </p:sp>
      <p:pic>
        <p:nvPicPr>
          <p:cNvPr id="3" name="Графический объект28">
            <a:extLst>
              <a:ext uri="{FF2B5EF4-FFF2-40B4-BE49-F238E27FC236}">
                <a16:creationId xmlns:a16="http://schemas.microsoft.com/office/drawing/2014/main" id="{D1F1D6A2-5FAB-4146-9C52-D5442C47A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04" y="1916905"/>
            <a:ext cx="4104456" cy="374441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рафический объект38">
            <a:extLst>
              <a:ext uri="{FF2B5EF4-FFF2-40B4-BE49-F238E27FC236}">
                <a16:creationId xmlns:a16="http://schemas.microsoft.com/office/drawing/2014/main" id="{3295B2C5-1771-468F-AB1B-05F5D8B3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04" y="1556791"/>
            <a:ext cx="15113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Графический объект39">
            <a:extLst>
              <a:ext uri="{FF2B5EF4-FFF2-40B4-BE49-F238E27FC236}">
                <a16:creationId xmlns:a16="http://schemas.microsoft.com/office/drawing/2014/main" id="{102A1642-9298-498C-8D71-7E4EE7BA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774" y="2277020"/>
            <a:ext cx="14414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Графический объект40">
            <a:extLst>
              <a:ext uri="{FF2B5EF4-FFF2-40B4-BE49-F238E27FC236}">
                <a16:creationId xmlns:a16="http://schemas.microsoft.com/office/drawing/2014/main" id="{6009101E-7A5D-466D-AB9C-1FCB5A347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72" y="3212976"/>
            <a:ext cx="1296988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87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C7401-CFE3-4EAA-AF62-119AA9BE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5832648"/>
          </a:xfrm>
        </p:spPr>
        <p:txBody>
          <a:bodyPr/>
          <a:lstStyle/>
          <a:p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3600" dirty="0">
                <a:solidFill>
                  <a:srgbClr val="00B050"/>
                </a:solidFill>
              </a:rPr>
              <a:t>Квадрат позволяет  </a:t>
            </a:r>
            <a:r>
              <a:rPr lang="ru-RU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ru-RU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ru-RU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</a:t>
            </a:r>
            <a: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азвитие у ребенка познавательного интереса и исследовательской деятельности.</a:t>
            </a:r>
            <a:b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dirty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 </a:t>
            </a:r>
            <a:r>
              <a:rPr lang="ru-RU" sz="2400" dirty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</a:t>
            </a:r>
            <a: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азвитие наблюдательности , воображения, памяти, внимания, мышления и творчества.</a:t>
            </a:r>
            <a:b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  </a:t>
            </a:r>
            <a:r>
              <a:rPr lang="ru-RU" sz="2400" dirty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2400" dirty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Г</a:t>
            </a:r>
            <a: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армоничное развитие у детей эмоционально-образного и логического начала.</a:t>
            </a:r>
            <a:b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dirty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2400" dirty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Ф</a:t>
            </a:r>
            <a: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ормирование базисных представлений об окружающем мире, математических понятий, звукобуквенных явлениях.</a:t>
            </a:r>
            <a:b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dirty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  </a:t>
            </a:r>
            <a:r>
              <a:rPr lang="ru-RU" sz="2400" dirty="0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</a:t>
            </a:r>
            <a:r>
              <a:rPr lang="ru-RU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азвитие мелкой моторики</a:t>
            </a:r>
            <a:r>
              <a:rPr lang="ru-RU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br>
              <a:rPr lang="ru-RU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br>
              <a:rPr lang="ru-RU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4110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49C54-AAD1-4B19-8F1F-5D5C0F7C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2362274"/>
          </a:xfrm>
        </p:spPr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Игровизор</a:t>
            </a:r>
            <a:r>
              <a:rPr lang="ru-RU" dirty="0"/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Игровой графический тренажер, «Страна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Муравия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персонажи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Околесик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королева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Мурана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ее поданные, муравей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Мурашик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pic>
        <p:nvPicPr>
          <p:cNvPr id="3" name="Picture 3" descr="C:\Users\Владелец\Desktop\семинар наш\85dd5ec22f93c7830d099e7f33ed317d.png">
            <a:extLst>
              <a:ext uri="{FF2B5EF4-FFF2-40B4-BE49-F238E27FC236}">
                <a16:creationId xmlns:a16="http://schemas.microsoft.com/office/drawing/2014/main" id="{95E08E92-8BE3-48D6-A1FB-F2D8C86B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5" y="2132856"/>
            <a:ext cx="6552728" cy="4450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97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8A38CF-B951-497B-B0FD-C8397F23B3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1600" y="919173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Развивает: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Моторику, координацию «глаз - рука»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Сенсорное развитие (форма, цвет, размер)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Мышление (часть – целое, анализ – синтез, чтение схем)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Математическое развитие (количество, пространственное отношение, признаки фигур)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9693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1CDF6-15CE-4FD0-95A1-F818EBB2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Каврограф</a:t>
            </a:r>
            <a:r>
              <a:rPr lang="ru-RU" dirty="0">
                <a:solidFill>
                  <a:srgbClr val="00B050"/>
                </a:solidFill>
              </a:rPr>
              <a:t> ларчик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38234D-5739-45B5-B885-2705AE685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16823"/>
            <a:ext cx="5544616" cy="54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8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C75EEA-98CD-4130-AFE1-182291714BEC}"/>
              </a:ext>
            </a:extLst>
          </p:cNvPr>
          <p:cNvSpPr/>
          <p:nvPr/>
        </p:nvSpPr>
        <p:spPr>
          <a:xfrm>
            <a:off x="1295128" y="476672"/>
            <a:ext cx="7309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Развивающая игра «</a:t>
            </a:r>
            <a:r>
              <a:rPr lang="ru-RU" sz="3600" dirty="0" err="1">
                <a:solidFill>
                  <a:srgbClr val="00B050"/>
                </a:solidFill>
              </a:rPr>
              <a:t>Каврограф</a:t>
            </a:r>
            <a:r>
              <a:rPr lang="ru-RU" sz="3600" dirty="0">
                <a:solidFill>
                  <a:srgbClr val="00B050"/>
                </a:solidFill>
              </a:rPr>
              <a:t>»</a:t>
            </a:r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3200" dirty="0">
                <a:solidFill>
                  <a:srgbClr val="00B050"/>
                </a:solidFill>
              </a:rPr>
              <a:t>Д</a:t>
            </a:r>
            <a:r>
              <a:rPr lang="ru-RU" sz="3200" dirty="0"/>
              <a:t>ает возможность заниматься измерительной деятельностью, пользоваться условной меркой, выстраивать ряды по длине, уменьшать или увеличивать длину, заниматься не традиционной, аппликацией ориентироваться  на площадке, развивать сенсорные познавательные и творческие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56918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46929">
            <a:off x="1761466" y="5432252"/>
            <a:ext cx="6605045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normAutofit fontScale="62500" lnSpcReduction="20000"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3074" name="Picture 2" descr="http://www.zodiak-kniga.ru/pics/items/1449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5744"/>
          <a:stretch/>
        </p:blipFill>
        <p:spPr bwMode="auto">
          <a:xfrm>
            <a:off x="6759799" y="331265"/>
            <a:ext cx="2113484" cy="29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alysh-ok.com/images/images/vos_0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5264" r="4444" b="5262"/>
          <a:stretch/>
        </p:blipFill>
        <p:spPr bwMode="auto">
          <a:xfrm>
            <a:off x="877963" y="331265"/>
            <a:ext cx="3024336" cy="25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shkolnik.ru/images/stories/0004/0002/pchel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99" y="331265"/>
            <a:ext cx="2857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641" y="2438457"/>
            <a:ext cx="2513347" cy="2822279"/>
          </a:xfrm>
          <a:prstGeom prst="rect">
            <a:avLst/>
          </a:prstGeom>
        </p:spPr>
      </p:pic>
      <p:pic>
        <p:nvPicPr>
          <p:cNvPr id="3080" name="Picture 8" descr="http://www.filippok.ru/images/all/33/3371/big/img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62" y="2531947"/>
            <a:ext cx="1949077" cy="282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1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484784"/>
            <a:ext cx="7797552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ctr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воспитателей через использование инновационных игровых технологий при организации работы с детьми.</a:t>
            </a:r>
          </a:p>
          <a:p>
            <a:pPr>
              <a:spcAft>
                <a:spcPts val="800"/>
              </a:spcAft>
            </a:pP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3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548680"/>
            <a:ext cx="7947248" cy="5760640"/>
          </a:xfrm>
        </p:spPr>
        <p:txBody>
          <a:bodyPr/>
          <a:lstStyle/>
          <a:p>
            <a:r>
              <a:rPr lang="ru-RU" sz="2800" dirty="0">
                <a:solidFill>
                  <a:schemeClr val="accent5">
                    <a:lumMod val="25000"/>
                  </a:schemeClr>
                </a:solidFill>
              </a:rPr>
              <a:t>Задачи: </a:t>
            </a:r>
            <a:br>
              <a:rPr lang="ru-RU" sz="28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- Познакомить воспитателей с развивающими играми В. В. </a:t>
            </a:r>
            <a:r>
              <a:rPr lang="ru-RU" sz="2400" dirty="0" err="1">
                <a:solidFill>
                  <a:srgbClr val="00B050"/>
                </a:solidFill>
              </a:rPr>
              <a:t>Воскобовича</a:t>
            </a:r>
            <a:r>
              <a:rPr lang="ru-RU" sz="2400" dirty="0">
                <a:solidFill>
                  <a:srgbClr val="00B050"/>
                </a:solidFill>
              </a:rPr>
              <a:t>, их особенностями, формами и методами работы с играми.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- Развивать творческий познавательный интерес к играм В. В. </a:t>
            </a:r>
            <a:r>
              <a:rPr lang="ru-RU" sz="2400" dirty="0" err="1">
                <a:solidFill>
                  <a:srgbClr val="00B050"/>
                </a:solidFill>
              </a:rPr>
              <a:t>Воскобовича</a:t>
            </a:r>
            <a:r>
              <a:rPr lang="ru-RU" sz="2400" dirty="0">
                <a:solidFill>
                  <a:srgbClr val="00B050"/>
                </a:solidFill>
              </a:rPr>
              <a:t>.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- Воспитывать уважение к авторским играм; желание применять полученные знания в своей педагогической деятельности</a:t>
            </a:r>
            <a:br>
              <a:rPr lang="ru-RU" sz="2400" dirty="0">
                <a:solidFill>
                  <a:srgbClr val="00B050"/>
                </a:solidFill>
              </a:rPr>
            </a:br>
            <a:br>
              <a:rPr lang="ru-RU" sz="2400" dirty="0">
                <a:solidFill>
                  <a:schemeClr val="accent5">
                    <a:lumMod val="25000"/>
                  </a:schemeClr>
                </a:solidFill>
              </a:rPr>
            </a:br>
            <a:br>
              <a:rPr lang="ru-RU" sz="2000" dirty="0">
                <a:solidFill>
                  <a:schemeClr val="accent5">
                    <a:lumMod val="25000"/>
                  </a:schemeClr>
                </a:solidFill>
              </a:rPr>
            </a:br>
            <a:br>
              <a:rPr lang="ru-RU" sz="2000" dirty="0">
                <a:solidFill>
                  <a:schemeClr val="accent5">
                    <a:lumMod val="25000"/>
                  </a:schemeClr>
                </a:solidFill>
              </a:rPr>
            </a:br>
            <a:endParaRPr lang="ru-RU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3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88833" cy="489654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Развивающие игры </a:t>
            </a:r>
            <a:r>
              <a:rPr lang="ru-RU" sz="2000" dirty="0">
                <a:solidFill>
                  <a:schemeClr val="tx1"/>
                </a:solidFill>
              </a:rPr>
              <a:t>– это интеграция психологических и педагогических технологий, осуществляющая стимуляцию развития познавательной сферы и выработку определенных навыков и умений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Задачи развивающих игр: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Развивать интерес к решению познавательных и творческих задач,  самостоятельность и инициативность.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 Развивать образное и логическое мышление.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 Развивать стремление к творческому процессу познания и выполнению действий по алгоритму.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 Развивать произвольное внимание.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Формировать способы познания (сенсорный анализ, построение и использования наглядных моделей).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3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2C7AE-1C04-4C8B-A552-8DE1D9C0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764704"/>
            <a:ext cx="7344816" cy="5184576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Основные принципы</a:t>
            </a:r>
            <a:r>
              <a:rPr lang="ru-RU" dirty="0"/>
              <a:t>, заложенные в основу этих игр – </a:t>
            </a:r>
            <a:r>
              <a:rPr lang="ru-RU" dirty="0">
                <a:solidFill>
                  <a:srgbClr val="FF0000"/>
                </a:solidFill>
              </a:rPr>
              <a:t>интерес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познание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творчество</a:t>
            </a:r>
            <a:r>
              <a:rPr lang="ru-RU" dirty="0"/>
              <a:t> – становятся максимально действенными, т.к. игра обращается непосредственно к ребенку.</a:t>
            </a:r>
          </a:p>
        </p:txBody>
      </p:sp>
    </p:spTree>
    <p:extLst>
      <p:ext uri="{BB962C8B-B14F-4D97-AF65-F5344CB8AC3E}">
        <p14:creationId xmlns:p14="http://schemas.microsoft.com/office/powerpoint/2010/main" val="241781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332656"/>
            <a:ext cx="2880320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marR="142875" algn="just">
              <a:spcBef>
                <a:spcPts val="500"/>
              </a:spcBef>
              <a:spcAft>
                <a:spcPts val="500"/>
              </a:spcAft>
            </a:pPr>
            <a:r>
              <a:rPr lang="ru-RU" sz="4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Геоконт</a:t>
            </a:r>
            <a:endParaRPr lang="ru-RU" sz="4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142875" marR="142875">
              <a:spcBef>
                <a:spcPts val="500"/>
              </a:spcBef>
              <a:spcAft>
                <a:spcPts val="500"/>
              </a:spcAft>
            </a:pP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Игра представляет собой фанерный планшет с пластмассовыми гвоздиками, расположенными особым образом, и набором цветных резинок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			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4" descr="http://www.inteltoys.ru/files/catalog/2007/05/721_img3.jpg">
            <a:extLst>
              <a:ext uri="{FF2B5EF4-FFF2-40B4-BE49-F238E27FC236}">
                <a16:creationId xmlns:a16="http://schemas.microsoft.com/office/drawing/2014/main" id="{93ED12B6-6E8D-489D-A2B3-8F4758721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2520" r="3002" b="1721"/>
          <a:stretch/>
        </p:blipFill>
        <p:spPr bwMode="auto">
          <a:xfrm>
            <a:off x="3635896" y="764704"/>
            <a:ext cx="49685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0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grocity.ru/pics/geocont-m_p04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90" y="404664"/>
            <a:ext cx="4248472" cy="52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am.ru/upload/blogs/49db958fef828e5c11bd41883eb202c5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4" y="417265"/>
            <a:ext cx="3929691" cy="29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obinzoniya.ru/upload/iblock/ac0/ac03457256a20888f2a5eda35943307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6722" r="9281" b="10960"/>
          <a:stretch/>
        </p:blipFill>
        <p:spPr bwMode="auto">
          <a:xfrm>
            <a:off x="2267744" y="3391396"/>
            <a:ext cx="3736284" cy="277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3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899592" y="489462"/>
            <a:ext cx="7869560" cy="495576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Игра развивает:</a:t>
            </a:r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Р</a:t>
            </a:r>
            <a:r>
              <a:rPr lang="ru-RU" sz="2400" dirty="0"/>
              <a:t>азличение цветов радуги; 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О</a:t>
            </a:r>
            <a:r>
              <a:rPr lang="ru-RU" sz="2400" dirty="0"/>
              <a:t>своение названий и структуры геометрических фигур, их размера; 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У</a:t>
            </a:r>
            <a:r>
              <a:rPr lang="ru-RU" sz="2400" dirty="0"/>
              <a:t>мение строить симметричные, несимметричные фигуры, узоры, ориентироваться в пространстве; 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У</a:t>
            </a:r>
            <a:r>
              <a:rPr lang="ru-RU" sz="2400" dirty="0"/>
              <a:t>мение конструировать фигуры по схеме, картинке, словесному алгоритму и собственному замыслу;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В</a:t>
            </a:r>
            <a:r>
              <a:rPr lang="ru-RU" sz="2400" dirty="0"/>
              <a:t>нимание, память, элементы логического мышления; 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В</a:t>
            </a:r>
            <a:r>
              <a:rPr lang="ru-RU" sz="2400" dirty="0"/>
              <a:t>оображение, творческие способности; 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П</a:t>
            </a:r>
            <a:r>
              <a:rPr lang="ru-RU" sz="2400" dirty="0"/>
              <a:t>альцевую и кистевую моторику рук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4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C81FA-61E8-4E62-AA69-C6EB0CD3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354162"/>
          </a:xfrm>
        </p:spPr>
        <p:txBody>
          <a:bodyPr/>
          <a:lstStyle/>
          <a:p>
            <a:r>
              <a:rPr lang="ru-RU" sz="2800" b="1" dirty="0">
                <a:solidFill>
                  <a:srgbClr val="00B050"/>
                </a:solidFill>
              </a:rPr>
              <a:t>Квадрат </a:t>
            </a:r>
            <a:r>
              <a:rPr lang="ru-RU" sz="2800" b="1" dirty="0" err="1">
                <a:solidFill>
                  <a:srgbClr val="00B050"/>
                </a:solidFill>
              </a:rPr>
              <a:t>Воскобовича</a:t>
            </a:r>
            <a:r>
              <a:rPr lang="ru-RU" sz="2800" b="1" dirty="0">
                <a:solidFill>
                  <a:srgbClr val="00B050"/>
                </a:solidFill>
              </a:rPr>
              <a:t> (Двухцветный)</a:t>
            </a:r>
          </a:p>
        </p:txBody>
      </p:sp>
      <p:pic>
        <p:nvPicPr>
          <p:cNvPr id="4" name="Рисунок 3" descr="images.jpg">
            <a:extLst>
              <a:ext uri="{FF2B5EF4-FFF2-40B4-BE49-F238E27FC236}">
                <a16:creationId xmlns:a16="http://schemas.microsoft.com/office/drawing/2014/main" id="{79E85A1E-1669-47CC-B296-9E93036DC3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484784"/>
            <a:ext cx="2890664" cy="27363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D52270-CFF1-4055-9BB9-22D57358B9DE}"/>
              </a:ext>
            </a:extLst>
          </p:cNvPr>
          <p:cNvSpPr/>
          <p:nvPr/>
        </p:nvSpPr>
        <p:spPr>
          <a:xfrm>
            <a:off x="1043608" y="1582341"/>
            <a:ext cx="47525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Квадрат </a:t>
            </a:r>
            <a:r>
              <a:rPr lang="ru-RU" sz="2000" b="1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Воскобовича</a:t>
            </a:r>
            <a:r>
              <a:rPr lang="ru-RU" sz="2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( Игровой квадрат) или «Кленовый листок», «Косынка», «Вечное оригами» -это  32 жестких треугольника наклеены на гибкую основу с двух сторон. Квадрат легко трансформируется, позволяя конструировать  плоскостные и объемные фигуры. Дети осваивают    алгоритм конструирования находят спрятанные в "домике" геометрические фигуры, придумывают                                             собственные предметные                                                  силуэты.</a:t>
            </a:r>
          </a:p>
        </p:txBody>
      </p:sp>
    </p:spTree>
    <p:extLst>
      <p:ext uri="{BB962C8B-B14F-4D97-AF65-F5344CB8AC3E}">
        <p14:creationId xmlns:p14="http://schemas.microsoft.com/office/powerpoint/2010/main" val="3437505486"/>
      </p:ext>
    </p:extLst>
  </p:cSld>
  <p:clrMapOvr>
    <a:masterClrMapping/>
  </p:clrMapOvr>
</p:sld>
</file>

<file path=ppt/theme/theme1.xml><?xml version="1.0" encoding="utf-8"?>
<a:theme xmlns:a="http://schemas.openxmlformats.org/drawingml/2006/main" name="Б_коровка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3323</TotalTime>
  <Words>220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Unicode MS</vt:lpstr>
      <vt:lpstr>Times New Roman</vt:lpstr>
      <vt:lpstr>Wingdings</vt:lpstr>
      <vt:lpstr>Б_коровка</vt:lpstr>
      <vt:lpstr>Муниципальное дошкольное образовательное автономное  учреждение «Детский сад №1 Солнышко»  Мастер – класс  «Развивающие игры В.В Воскобовича»                                                             Выполнила: педагог – психолог                                                          Коновалова Оксана Викторовна                              </vt:lpstr>
      <vt:lpstr>Презентация PowerPoint</vt:lpstr>
      <vt:lpstr>Задачи:  - Познакомить воспитателей с развивающими играми В. В. Воскобовича, их особенностями, формами и методами работы с играми. - Развивать творческий познавательный интерес к играм В. В. Воскобовича. - Воспитывать уважение к авторским играм; желание применять полученные знания в своей педагогической деятельности    </vt:lpstr>
      <vt:lpstr>Развивающие игры – это интеграция психологических и педагогических технологий, осуществляющая стимуляцию развития познавательной сферы и выработку определенных навыков и умений Задачи развивающих игр: - Развивать интерес к решению познавательных и творческих задач,  самостоятельность и инициативность. - Развивать образное и логическое мышление. - Развивать стремление к творческому процессу познания и выполнению действий по алгоритму. - Развивать произвольное внимание. Формировать способы познания (сенсорный анализ, построение и использования наглядных моделей). </vt:lpstr>
      <vt:lpstr>Основные принципы, заложенные в основу этих игр – интерес, познание, творчество – становятся максимально действенными, т.к. игра обращается непосредственно к ребенку.</vt:lpstr>
      <vt:lpstr>Презентация PowerPoint</vt:lpstr>
      <vt:lpstr>Презентация PowerPoint</vt:lpstr>
      <vt:lpstr>Игра развивает: - Различение цветов радуги;  - Освоение названий и структуры геометрических фигур, их размера;  - Умение строить симметричные, несимметричные фигуры, узоры, ориентироваться в пространстве;  - Умение конструировать фигуры по схеме, картинке, словесному алгоритму и собственному замыслу; - Внимание, память, элементы логического мышления;  - Воображение, творческие способности;  - Пальцевую и кистевую моторику рук</vt:lpstr>
      <vt:lpstr>Квадрат Воскобовича (Двухцветный)</vt:lpstr>
      <vt:lpstr>Работа со схемами </vt:lpstr>
      <vt:lpstr> Квадрат позволяет   поиграть, развить внимание, память, пространственное воображение и тонкую моторику, а также знакомит с основами геометрии, пространственной координацией, объемом, является счетным материалом, основой для моделирования, творчества, которое не имеет ограничений по возрасту. </vt:lpstr>
      <vt:lpstr> Прозрачный квадрат Воскобовича </vt:lpstr>
      <vt:lpstr> Квадрат позволяет    - Развитие у ребенка познавательного интереса и исследовательской деятельности. -  Развитие наблюдательности , воображения, памяти, внимания, мышления и творчества.   - Гармоничное развитие у детей эмоционально-образного и логического начала. -  Формирование базисных представлений об окружающем мире, математических понятий, звукобуквенных явлениях. -  Развитие мелкой моторики.    </vt:lpstr>
      <vt:lpstr>Игровизор Игровой графический тренажер, «Страна Муравия» персонажи Околесик, королева Мурана и ее поданные, муравей Мурашик </vt:lpstr>
      <vt:lpstr>Развивает: Моторику, координацию «глаз - рука» Сенсорное развитие (форма, цвет, размер) Мышление (часть – целое, анализ – синтез, чтение схем) Математическое развитие (количество, пространственное отношение, признаки фигур) </vt:lpstr>
      <vt:lpstr>Каврограф ларчик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«Развивающие игры Воскобовича. Геоконт.»                                 Воспитатель : Габибулаева  С.Г.</dc:title>
  <dc:creator>Admin</dc:creator>
  <cp:lastModifiedBy>user</cp:lastModifiedBy>
  <cp:revision>98</cp:revision>
  <cp:lastPrinted>2016-02-20T07:10:47Z</cp:lastPrinted>
  <dcterms:modified xsi:type="dcterms:W3CDTF">2021-04-02T00:36:53Z</dcterms:modified>
</cp:coreProperties>
</file>